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3" r:id="rId10"/>
    <p:sldId id="262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66" r:id="rId23"/>
    <p:sldId id="267" r:id="rId24"/>
    <p:sldId id="281" r:id="rId25"/>
    <p:sldId id="275" r:id="rId26"/>
    <p:sldId id="278" r:id="rId27"/>
    <p:sldId id="279" r:id="rId28"/>
    <p:sldId id="280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6" r:id="rId37"/>
    <p:sldId id="277" r:id="rId38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54E95-354D-45B6-9DE1-CBCA8765639D}" type="datetimeFigureOut">
              <a:rPr lang="tr-TR" smtClean="0"/>
              <a:pPr/>
              <a:t>05.10.2022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AFC0A-5106-4DE2-B994-FBE5F9C9B82F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D28E2EE-B1A6-4D7C-A9B3-95750EB89028}" type="slidenum">
              <a:rPr lang="ru-RU" smtClean="0"/>
              <a:pPr eaLnBrk="1" hangingPunct="1"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F07F18-2A38-4584-AAF7-39965D43940E}" type="slidenum">
              <a:rPr lang="ru-RU" smtClean="0"/>
              <a:pPr eaLnBrk="1" hangingPunct="1"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altLang="tr-TR" sz="1200" dirty="0"/>
              <a:t>Sürekli iyileştirme, her geçen günün bir önceki günden daha iyi olması felsefesine dayanmaktadır. Bu bir felsefe, yaşam biçimidir. </a:t>
            </a:r>
            <a:r>
              <a:rPr lang="tr-TR" altLang="tr-TR" sz="1200" dirty="0" err="1"/>
              <a:t>Japonca’da</a:t>
            </a:r>
            <a:r>
              <a:rPr lang="tr-TR" altLang="tr-TR" sz="1200" dirty="0"/>
              <a:t> </a:t>
            </a:r>
            <a:r>
              <a:rPr lang="tr-TR" altLang="tr-TR" sz="1200" dirty="0" err="1"/>
              <a:t>Kai</a:t>
            </a:r>
            <a:r>
              <a:rPr lang="tr-TR" altLang="tr-TR" sz="1200" dirty="0"/>
              <a:t>: Değişim Zen: iyi ve daha iyi manalarına gelmektedir. Onun için sürekli iyileştirme </a:t>
            </a:r>
            <a:r>
              <a:rPr lang="tr-TR" altLang="tr-TR" sz="1200" dirty="0" err="1"/>
              <a:t>kaizen</a:t>
            </a:r>
            <a:r>
              <a:rPr lang="tr-TR" altLang="tr-TR" sz="1200" dirty="0"/>
              <a:t> felsefesi olarak ta anılmaktadır.</a:t>
            </a:r>
          </a:p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AFC0A-5106-4DE2-B994-FBE5F9C9B82F}" type="slidenum">
              <a:rPr lang="tr-TR" smtClean="0"/>
              <a:pPr/>
              <a:t>35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7844F-40E4-456F-BDF0-5DA459EB1C2F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C198-589D-45F7-A017-A77A8622D668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7837A-7C07-4E0F-9FDB-E7C987DFF198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60D9-45F5-4E28-940B-8762E486A927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616CF-4D54-472E-838A-C47EE5ADA538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EA7B7-AC61-4EFE-86E9-F8F81AFABE5E}" type="datetime1">
              <a:rPr lang="tr-TR" smtClean="0"/>
              <a:t>05.10.2022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CA099-C9AE-46F7-9988-97EA80183C9E}" type="datetime1">
              <a:rPr lang="tr-TR" smtClean="0"/>
              <a:t>05.10.2022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EAC6-ACEF-4DC9-B1B2-810173137022}" type="datetime1">
              <a:rPr lang="tr-TR" smtClean="0"/>
              <a:t>05.10.2022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09B63-50B3-4812-ACFA-C7AF27DC6A66}" type="datetime1">
              <a:rPr lang="tr-TR" smtClean="0"/>
              <a:t>05.10.2022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EAD01-4A63-4448-B5C8-411600808F9B}" type="datetime1">
              <a:rPr lang="tr-TR" smtClean="0"/>
              <a:t>05.10.2022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F4DF7-DF3C-4293-B691-7C28CFF9BE76}" type="datetime1">
              <a:rPr lang="tr-TR" smtClean="0"/>
              <a:t>05.10.2022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Maltepe Üniversitesi/2020-2021</a:t>
            </a: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D06A4-7C14-4A08-8B4D-EA3F036C908F}" type="datetime1">
              <a:rPr lang="tr-TR" smtClean="0"/>
              <a:t>05.10.2022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Maltepe Üniversitesi/2020-2021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3568" y="90872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tr-TR" sz="5400" b="1" dirty="0">
                <a:solidFill>
                  <a:schemeClr val="accent1">
                    <a:lumMod val="50000"/>
                  </a:schemeClr>
                </a:solidFill>
              </a:rPr>
              <a:t>İş Sağlığı ve Güvenliği I</a:t>
            </a:r>
            <a:br>
              <a:rPr lang="tr-TR" sz="5400" b="1" dirty="0">
                <a:solidFill>
                  <a:schemeClr val="accent1">
                    <a:lumMod val="50000"/>
                  </a:schemeClr>
                </a:solidFill>
              </a:rPr>
            </a:br>
            <a:endParaRPr lang="tr-T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31640" y="2348880"/>
            <a:ext cx="6400800" cy="1752600"/>
          </a:xfrm>
        </p:spPr>
        <p:txBody>
          <a:bodyPr>
            <a:normAutofit/>
          </a:bodyPr>
          <a:lstStyle/>
          <a:p>
            <a:endParaRPr lang="tr-TR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tr-TR" sz="2400" dirty="0">
                <a:solidFill>
                  <a:schemeClr val="accent1">
                    <a:lumMod val="50000"/>
                  </a:schemeClr>
                </a:solidFill>
              </a:rPr>
              <a:t>Dr. Feride Ulu</a:t>
            </a:r>
          </a:p>
          <a:p>
            <a:endParaRPr lang="tr-T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tr-T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2" descr="http://www.izmirhaberler.net/wp-content/uploads/2013/02/i%C5%9F-gevenli%C4%9F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4110637"/>
            <a:ext cx="4952992" cy="2747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576840" cy="534158"/>
          </a:xfrm>
        </p:spPr>
        <p:txBody>
          <a:bodyPr>
            <a:normAutofit fontScale="90000"/>
          </a:bodyPr>
          <a:lstStyle/>
          <a:p>
            <a:pPr algn="l"/>
            <a:r>
              <a:rPr lang="tr-TR" b="1" dirty="0">
                <a:solidFill>
                  <a:srgbClr val="FF7C00"/>
                </a:solidFill>
              </a:rPr>
              <a:t>  </a:t>
            </a:r>
            <a:br>
              <a:rPr lang="tr-TR" b="1" dirty="0">
                <a:solidFill>
                  <a:srgbClr val="FF7C00"/>
                </a:solidFill>
              </a:rPr>
            </a:br>
            <a:r>
              <a:rPr lang="tr-TR" b="1" dirty="0">
                <a:solidFill>
                  <a:srgbClr val="FF7C00"/>
                </a:solidFill>
              </a:rPr>
              <a:t>	 </a:t>
            </a:r>
            <a:r>
              <a:rPr lang="tr-TR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Güvensiz 			 </a:t>
            </a:r>
            <a:r>
              <a:rPr lang="tr-TR" sz="3600" b="1" dirty="0">
                <a:solidFill>
                  <a:srgbClr val="FF0000"/>
                </a:solidFill>
              </a:rPr>
              <a:t>Güvensiz </a:t>
            </a:r>
            <a:br>
              <a:rPr lang="tr-TR" sz="3600" b="1" dirty="0">
                <a:solidFill>
                  <a:srgbClr val="FF0000"/>
                </a:solidFill>
              </a:rPr>
            </a:br>
            <a:r>
              <a:rPr lang="tr-TR" sz="3600" b="1" dirty="0">
                <a:solidFill>
                  <a:srgbClr val="FF0000"/>
                </a:solidFill>
              </a:rPr>
              <a:t>	Hareketler 		   Şartlar</a:t>
            </a:r>
            <a:br>
              <a:rPr lang="tr-TR" sz="3600" b="1" dirty="0">
                <a:solidFill>
                  <a:srgbClr val="FF7B00"/>
                </a:solidFill>
              </a:rPr>
            </a:br>
            <a:endParaRPr lang="tr-TR" sz="3600" b="1" dirty="0">
              <a:solidFill>
                <a:srgbClr val="FF7B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496765" y="1376372"/>
            <a:ext cx="379070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70834"/>
              </p:ext>
            </p:extLst>
          </p:nvPr>
        </p:nvGraphicFramePr>
        <p:xfrm>
          <a:off x="179512" y="1155077"/>
          <a:ext cx="4233440" cy="493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1497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</a:rPr>
                        <a:t>İnsanın Doğal</a:t>
                      </a:r>
                      <a:r>
                        <a:rPr lang="tr-TR" sz="2000" b="1" baseline="0" dirty="0">
                          <a:solidFill>
                            <a:schemeClr val="tx1"/>
                          </a:solidFill>
                        </a:rPr>
                        <a:t> Yapısı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Acelecilik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İhmalkarlık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Dalgınlık,dikkatsizlik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Aşırı hız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Şakalaşma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Tehlikeli Çalışma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636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</a:rPr>
                        <a:t>Yapısal</a:t>
                      </a:r>
                      <a:r>
                        <a:rPr lang="tr-TR" sz="2000" b="1" baseline="0" dirty="0">
                          <a:solidFill>
                            <a:schemeClr val="tx1"/>
                          </a:solidFill>
                        </a:rPr>
                        <a:t> Uygunsuzluk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Fiziksel Yetersizlik</a:t>
                      </a:r>
                      <a:endParaRPr lang="tr-T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435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</a:rPr>
                        <a:t>Eğitim Noksanlığı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dirty="0">
                          <a:solidFill>
                            <a:schemeClr val="tx1"/>
                          </a:solidFill>
                        </a:rPr>
                        <a:t>Yetersiz Bilgi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r>
                        <a:rPr lang="tr-TR" sz="1600" b="1" dirty="0">
                          <a:solidFill>
                            <a:schemeClr val="tx1"/>
                          </a:solidFill>
                        </a:rPr>
                        <a:t>Yetersiz Tecrübe</a:t>
                      </a:r>
                    </a:p>
                    <a:p>
                      <a:pPr eaLnBrk="0" hangingPunct="0">
                        <a:lnSpc>
                          <a:spcPct val="140000"/>
                        </a:lnSpc>
                        <a:defRPr/>
                      </a:pPr>
                      <a:endParaRPr lang="tr-T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75453"/>
              </p:ext>
            </p:extLst>
          </p:nvPr>
        </p:nvGraphicFramePr>
        <p:xfrm>
          <a:off x="4496765" y="1170887"/>
          <a:ext cx="4488082" cy="4936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6063">
                <a:tc>
                  <a:txBody>
                    <a:bodyPr/>
                    <a:lstStyle/>
                    <a:p>
                      <a:pPr marL="0" marR="0" indent="0" algn="ctr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Ekipmanlar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Bakımı</a:t>
                      </a: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Yapılmamış ekipman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Hasarlı Ekipman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Ekipmanın yanlış kullanımı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Yetersiz koruyucu ekipman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Uygun olmayan ekipman kullanımı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Uygun olmayan muhafazalar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Yetersiz uyarı sistemi</a:t>
                      </a:r>
                      <a:endParaRPr lang="tr-TR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2148">
                <a:tc>
                  <a:txBody>
                    <a:bodyPr/>
                    <a:lstStyle/>
                    <a:p>
                      <a:pPr marL="0" marR="0" indent="0" algn="ctr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dirty="0">
                          <a:solidFill>
                            <a:schemeClr val="tx1"/>
                          </a:solidFill>
                        </a:rPr>
                        <a:t>İşyeri</a:t>
                      </a:r>
                      <a:r>
                        <a:rPr lang="tr-TR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2000" b="1" dirty="0">
                          <a:solidFill>
                            <a:schemeClr val="tx1"/>
                          </a:solidFill>
                        </a:rPr>
                        <a:t>Düzensizliği</a:t>
                      </a:r>
                      <a:r>
                        <a:rPr lang="tr-TR" sz="2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baseline="0" dirty="0">
                          <a:solidFill>
                            <a:schemeClr val="tx1"/>
                          </a:solidFill>
                        </a:rPr>
                        <a:t>Zemin Kirliliği</a:t>
                      </a:r>
                    </a:p>
                    <a:p>
                      <a:pPr marL="0" marR="0" indent="0" algn="l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b="1" dirty="0">
                          <a:solidFill>
                            <a:schemeClr val="tx1"/>
                          </a:solidFill>
                        </a:rPr>
                        <a:t>Dağınık ve düzensiz işyeri ortamı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721">
                <a:tc>
                  <a:txBody>
                    <a:bodyPr/>
                    <a:lstStyle/>
                    <a:p>
                      <a:pPr marL="0" marR="0" indent="0" algn="ctr" defTabSz="457200" rtl="0" eaLnBrk="0" fontAlgn="auto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Denetim Noksanlığı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9803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fis kazalari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89894" y="836712"/>
            <a:ext cx="7166482" cy="4752926"/>
          </a:xfrm>
        </p:spPr>
      </p:pic>
    </p:spTree>
    <p:extLst>
      <p:ext uri="{BB962C8B-B14F-4D97-AF65-F5344CB8AC3E}">
        <p14:creationId xmlns:p14="http://schemas.microsoft.com/office/powerpoint/2010/main" val="1187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6912768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99592" y="108191"/>
            <a:ext cx="7772400" cy="800529"/>
          </a:xfrm>
        </p:spPr>
        <p:txBody>
          <a:bodyPr>
            <a:noAutofit/>
          </a:bodyPr>
          <a:lstStyle/>
          <a:p>
            <a:r>
              <a:rPr lang="tr-TR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Güvensiz Davranışlar</a:t>
            </a:r>
          </a:p>
        </p:txBody>
      </p:sp>
    </p:spTree>
    <p:extLst>
      <p:ext uri="{BB962C8B-B14F-4D97-AF65-F5344CB8AC3E}">
        <p14:creationId xmlns:p14="http://schemas.microsoft.com/office/powerpoint/2010/main" val="252931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nual handling18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95996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07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lip_image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268760"/>
            <a:ext cx="3722767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 descr="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0710" y="1202085"/>
            <a:ext cx="3877520" cy="453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63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760"/>
            <a:ext cx="59015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24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üstgeçi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9" b="12848"/>
          <a:stretch/>
        </p:blipFill>
        <p:spPr bwMode="auto">
          <a:xfrm>
            <a:off x="336124" y="3140968"/>
            <a:ext cx="3789310" cy="267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2" y="116632"/>
            <a:ext cx="7110413" cy="288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34" y="3194624"/>
            <a:ext cx="38576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93326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42160"/>
            <a:ext cx="4968552" cy="437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104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nual handling1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24744"/>
            <a:ext cx="694296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63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Manual handling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54" y="332656"/>
            <a:ext cx="8352692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5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İşlenecek konular: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İş sağlığı ve güvenliği (İSG) kavram ve kurallarının gelişimi ve genel bakış</a:t>
            </a:r>
          </a:p>
          <a:p>
            <a:r>
              <a:rPr lang="tr-TR" dirty="0"/>
              <a:t>Türkiye ve dünyada İSG Kanunları,ulusal ve uluslararası kuruluşlar ve sözleşmeler</a:t>
            </a:r>
          </a:p>
          <a:p>
            <a:r>
              <a:rPr lang="tr-TR" dirty="0"/>
              <a:t>Temel Hukuk İş Hukuku</a:t>
            </a:r>
          </a:p>
          <a:p>
            <a:r>
              <a:rPr lang="tr-TR" dirty="0"/>
              <a:t>İSG hizmetleri ve kuralları</a:t>
            </a:r>
          </a:p>
          <a:p>
            <a:r>
              <a:rPr lang="tr-TR" dirty="0"/>
              <a:t>Fiziksel, kimyasal, biyolojik ve </a:t>
            </a:r>
            <a:r>
              <a:rPr lang="tr-TR" dirty="0" err="1"/>
              <a:t>psikososyal</a:t>
            </a:r>
            <a:r>
              <a:rPr lang="tr-TR" dirty="0"/>
              <a:t> risk etmenleri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1337"/>
            <a:ext cx="8229600" cy="1143000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0000"/>
                </a:solidFill>
              </a:rPr>
              <a:t>Güvensiz Davranışlar</a:t>
            </a:r>
            <a:endParaRPr lang="tr-TR" sz="3200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340768"/>
            <a:ext cx="7096125" cy="4917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2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80464"/>
          </a:xfrm>
        </p:spPr>
        <p:txBody>
          <a:bodyPr>
            <a:normAutofit/>
          </a:bodyPr>
          <a:lstStyle/>
          <a:p>
            <a:r>
              <a:rPr lang="tr-TR" sz="3200" b="1" dirty="0">
                <a:solidFill>
                  <a:srgbClr val="FF0000"/>
                </a:solidFill>
              </a:rPr>
              <a:t>Güvensiz Davranışlar</a:t>
            </a:r>
            <a:endParaRPr lang="tr-TR" sz="3200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39" y="997096"/>
            <a:ext cx="702945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57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5510 sayılı “Sosyal Sigortalar ve Genel Sağlık Sigortası Kanunu”nda İş Kazası: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tr-TR" dirty="0"/>
              <a:t>a. Sigortalının iş yerinde bulunduğu sırada,</a:t>
            </a:r>
          </a:p>
          <a:p>
            <a:pPr>
              <a:buNone/>
            </a:pPr>
            <a:r>
              <a:rPr lang="tr-TR" dirty="0"/>
              <a:t>b. İşveren tarafından yürütülmekte olan iş nedeniyle sigortalı kendi adına ve hesabına bağımsız çalışıyorsa yürütmekte olduğu iş nedeniyle,</a:t>
            </a:r>
          </a:p>
          <a:p>
            <a:pPr>
              <a:buNone/>
            </a:pPr>
            <a:r>
              <a:rPr lang="tr-TR" dirty="0"/>
              <a:t>c. Bir işverene bağlı olarak çalışan sigortalının, görevli olarak iş yeri dışında başka bir yere gönderilmesi nedeniyle asıl işini yapmaksızın geçen zamanlarda,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tr-TR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5510 sayılı “Sosyal Sigortalar ve Genel Sağlık Sigortası Kanunu”nda İş Kazası: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r-TR" dirty="0"/>
              <a:t>d. Emziren kadın sigortalının, iş mevzuatı gereğince çocuğa süt vermek için ayrılan zamanlarda,</a:t>
            </a:r>
          </a:p>
          <a:p>
            <a:pPr>
              <a:buNone/>
            </a:pPr>
            <a:r>
              <a:rPr lang="tr-TR" dirty="0"/>
              <a:t>e. Sigortalıların, işverence sağlanan bir taşıtla işin yapıldığı yere gidiş gelişi sırasında, meydana gelen ve sigortalıyı hemen veya sonradan bedenen ya da ruhen </a:t>
            </a:r>
            <a:r>
              <a:rPr lang="tr-TR" dirty="0" err="1"/>
              <a:t>özüre</a:t>
            </a:r>
            <a:r>
              <a:rPr lang="tr-TR" dirty="0"/>
              <a:t> uğratan olaydır.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video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12968" cy="1143000"/>
          </a:xfrm>
        </p:spPr>
        <p:txBody>
          <a:bodyPr>
            <a:normAutofit/>
          </a:bodyPr>
          <a:lstStyle/>
          <a:p>
            <a:r>
              <a:rPr lang="tr-T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İSG Kavramının Tarihsel Süreci (Uluslararası)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lnSpcReduction="10000"/>
          </a:bodyPr>
          <a:lstStyle/>
          <a:p>
            <a:r>
              <a:rPr lang="tr-TR" dirty="0"/>
              <a:t>M.Ö. 200 yıllarında </a:t>
            </a:r>
            <a:r>
              <a:rPr lang="tr-TR" dirty="0" err="1"/>
              <a:t>Hipokrates</a:t>
            </a:r>
            <a:r>
              <a:rPr lang="tr-TR" dirty="0"/>
              <a:t> ilk kez kurşunun zararlı etkilerinden söz etmiştir.</a:t>
            </a:r>
          </a:p>
          <a:p>
            <a:pPr>
              <a:buNone/>
            </a:pPr>
            <a:endParaRPr lang="tr-TR" dirty="0"/>
          </a:p>
          <a:p>
            <a:r>
              <a:rPr lang="tr-TR" dirty="0"/>
              <a:t>M.S.1. y.y.’da demircilerde görülen göz hastalıklarının işten kaynaklandığı açıklanmıştır.</a:t>
            </a:r>
          </a:p>
          <a:p>
            <a:pPr>
              <a:buNone/>
            </a:pPr>
            <a:r>
              <a:rPr lang="tr-TR" dirty="0"/>
              <a:t> </a:t>
            </a:r>
          </a:p>
          <a:p>
            <a:r>
              <a:rPr lang="tr-TR" dirty="0"/>
              <a:t>1493-1541 yılları arasında Alman hekim </a:t>
            </a:r>
            <a:r>
              <a:rPr lang="tr-TR" dirty="0" err="1"/>
              <a:t>Paracelsus</a:t>
            </a:r>
            <a:r>
              <a:rPr lang="tr-TR" dirty="0"/>
              <a:t>, maden işletmelerinde çalıştığı yıllarda ilk iş hekimliği kitabını yazmıştır.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İSG Kavramının Tarihsel Süreci (Uluslararası)</a:t>
            </a:r>
            <a:endParaRPr lang="tr-TR" sz="36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İşçi sağlığı ve iş güvenliğinde köklü ve çağdaş nitelikteki gelişmeler </a:t>
            </a:r>
            <a:r>
              <a:rPr lang="tr-TR" dirty="0" err="1"/>
              <a:t>Bernardino</a:t>
            </a:r>
            <a:r>
              <a:rPr lang="tr-TR" dirty="0"/>
              <a:t> </a:t>
            </a:r>
            <a:r>
              <a:rPr lang="tr-TR" dirty="0" err="1"/>
              <a:t>Ramazzini</a:t>
            </a:r>
            <a:r>
              <a:rPr lang="tr-TR" dirty="0"/>
              <a:t> (1633-1714) ile İtalya’da başlamış,</a:t>
            </a:r>
          </a:p>
          <a:p>
            <a:r>
              <a:rPr lang="tr-TR" dirty="0"/>
              <a:t>Gelişmelerin devamı sanayi devrimi sonrası İngiltere’de olmuştur:</a:t>
            </a:r>
          </a:p>
          <a:p>
            <a:pPr lvl="1">
              <a:buFont typeface="Wingdings" pitchFamily="2" charset="2"/>
              <a:buChar char="Ø"/>
            </a:pPr>
            <a:r>
              <a:rPr lang="tr-TR" dirty="0"/>
              <a:t>  kadın ve çocukların  korunmasını öngören yasalar</a:t>
            </a:r>
          </a:p>
          <a:p>
            <a:pPr lvl="1">
              <a:buFont typeface="Wingdings" pitchFamily="2" charset="2"/>
              <a:buChar char="Ø"/>
            </a:pPr>
            <a:r>
              <a:rPr lang="tr-TR" dirty="0"/>
              <a:t> 1833 yılında “Fabrikalar Yasası” ile  iş yerlerine müfettiş atanması uygun bulunmuştur.</a:t>
            </a:r>
          </a:p>
          <a:p>
            <a:pPr>
              <a:buFont typeface="Wingdings" pitchFamily="2" charset="2"/>
              <a:buChar char="Ø"/>
            </a:pPr>
            <a:endParaRPr lang="tr-TR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Autofit/>
          </a:bodyPr>
          <a:lstStyle/>
          <a:p>
            <a:r>
              <a:rPr lang="tr-TR" sz="3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İSG Kavramının Tarihsel Süreci (Uluslararası)</a:t>
            </a:r>
            <a:endParaRPr lang="tr-TR" sz="36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19. y.y.’da çeşitli sigorta kurumları kurulmuştur.</a:t>
            </a:r>
          </a:p>
          <a:p>
            <a:endParaRPr lang="tr-TR" dirty="0"/>
          </a:p>
          <a:p>
            <a:r>
              <a:rPr lang="tr-TR" dirty="0"/>
              <a:t>1919 yılında Uluslar Arası Çalışma Örgütü (ILO) İSG konusu ile ilgili faaliyetlere başlamıştır.</a:t>
            </a:r>
          </a:p>
          <a:p>
            <a:endParaRPr lang="tr-TR" dirty="0"/>
          </a:p>
          <a:p>
            <a:r>
              <a:rPr lang="tr-TR" dirty="0"/>
              <a:t>1945 yılında ise BM ile imzaladığı anlaşma sonucu bir uzmanlık kuruluşu durumuna gelmiştir.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İSG Kavramının Tarihsel Süreci (Ulusal)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Çalışma koşullarının ağırlığı ve çok sayıda işçinin akciğer hastalılarına yakalanması kömür ocaklarındaki üretimde düşmelere neden olduğundan 1865 yılında tüzük hazırlanmıştır.</a:t>
            </a:r>
          </a:p>
          <a:p>
            <a:pPr lvl="1"/>
            <a:r>
              <a:rPr lang="tr-TR" dirty="0"/>
              <a:t>Ancak işverenlerce uygulanmamıştır.</a:t>
            </a:r>
          </a:p>
          <a:p>
            <a:r>
              <a:rPr lang="tr-TR" dirty="0"/>
              <a:t>İSG konusundaki ilk önemli ve yasal düzenleme cumhuriyetin ilanından sonraki 1924 tarihli yasadır.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accent1">
                    <a:lumMod val="75000"/>
                  </a:schemeClr>
                </a:solidFill>
              </a:rPr>
              <a:t>İSG’nin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</a:rPr>
              <a:t> Temel Hedefleri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u="sng" dirty="0">
                <a:solidFill>
                  <a:schemeClr val="accent1">
                    <a:lumMod val="75000"/>
                  </a:schemeClr>
                </a:solidFill>
              </a:rPr>
              <a:t>Çalışanları korunmak</a:t>
            </a:r>
          </a:p>
          <a:p>
            <a:endParaRPr lang="tr-TR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tr-TR" u="sng" dirty="0">
                <a:solidFill>
                  <a:schemeClr val="accent1">
                    <a:lumMod val="75000"/>
                  </a:schemeClr>
                </a:solidFill>
              </a:rPr>
              <a:t>Üretim güvenliğini sağlamak</a:t>
            </a:r>
          </a:p>
          <a:p>
            <a:endParaRPr lang="tr-TR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tr-TR" u="sng" dirty="0">
                <a:solidFill>
                  <a:schemeClr val="accent1">
                    <a:lumMod val="75000"/>
                  </a:schemeClr>
                </a:solidFill>
              </a:rPr>
              <a:t>İşletme güvenliğini sağlamak</a:t>
            </a:r>
          </a:p>
        </p:txBody>
      </p:sp>
      <p:pic>
        <p:nvPicPr>
          <p:cNvPr id="5" name="Picture 5" descr="is-guvenligi-204x3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1772816"/>
            <a:ext cx="1450975" cy="213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Risk yönetimi ve değerlendirmesi</a:t>
            </a:r>
          </a:p>
          <a:p>
            <a:r>
              <a:rPr lang="tr-TR" dirty="0"/>
              <a:t>Çalışma ortamı gözetimi endüstriyel hijyen</a:t>
            </a:r>
          </a:p>
          <a:p>
            <a:r>
              <a:rPr lang="tr-TR" dirty="0"/>
              <a:t>Ergonomi ekranlı araçlarla çalışmalarda İSG</a:t>
            </a:r>
          </a:p>
          <a:p>
            <a:r>
              <a:rPr lang="tr-TR" dirty="0"/>
              <a:t>Sağlık gözetimi ve meslek hastalıkları</a:t>
            </a:r>
          </a:p>
          <a:p>
            <a:r>
              <a:rPr lang="tr-TR" dirty="0"/>
              <a:t>Acil durum planları; sağlık ve güvenlik işaretleri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r>
              <a:rPr lang="tr-TR" b="1" dirty="0">
                <a:solidFill>
                  <a:srgbClr val="00008E"/>
                </a:solidFill>
                <a:cs typeface="Arial" charset="0"/>
              </a:rPr>
              <a:t>ÇALIŞANLAR OLARAK İSG KONUSUNDA </a:t>
            </a:r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r>
              <a:rPr lang="tr-TR" b="1" dirty="0">
                <a:solidFill>
                  <a:srgbClr val="00008E"/>
                </a:solidFill>
                <a:cs typeface="Arial" charset="0"/>
              </a:rPr>
              <a:t>NE İSTİYORSUNUZ?</a:t>
            </a:r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tr-TR" dirty="0"/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Güvenli bir iş ortamı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Temiz ve Düzenli bir iş ortamı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 Çalışanlar arasında olumlu ilişkiler  ve dayanışma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Kazasız çalışmak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r>
              <a:rPr lang="tr-TR" b="1" dirty="0">
                <a:solidFill>
                  <a:srgbClr val="00008E"/>
                </a:solidFill>
                <a:cs typeface="Arial" charset="0"/>
              </a:rPr>
              <a:t>KURULUŞUNUZ İSG KONUSUNDA NE İSTİYOR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?</a:t>
            </a:r>
            <a:br>
              <a:rPr lang="tr-TR" dirty="0">
                <a:solidFill>
                  <a:srgbClr val="00008E"/>
                </a:solidFill>
                <a:cs typeface="Arial" charset="0"/>
              </a:rPr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Kazasız bir işyeri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FF0000"/>
                </a:solidFill>
                <a:cs typeface="Arial" charset="0"/>
              </a:rPr>
              <a:t>Bilinçli çalışanlar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İstenmeyen olayların gerçekleşmemesi için  önleyici faaliyetlerle tedbir alınması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Kaza ve sağlık nedeniyle oluşan işgücü ile maddi kayıpların en aza indirilmesi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r>
              <a:rPr lang="tr-TR" b="1" dirty="0">
                <a:solidFill>
                  <a:srgbClr val="00008E"/>
                </a:solidFill>
                <a:cs typeface="Arial" charset="0"/>
              </a:rPr>
              <a:t>İŞ SAĞLIĞI VE GÜVENLİĞİNDE YENİ YAKLAŞIM</a:t>
            </a:r>
            <a:br>
              <a:rPr lang="tr-TR" b="1" dirty="0">
                <a:solidFill>
                  <a:srgbClr val="00008E"/>
                </a:solidFill>
                <a:cs typeface="Arial" charset="0"/>
              </a:rPr>
            </a:b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İş sağlığı ve güvenliği koşullarında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sürekli iyileşme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İşyerlerinde genel bir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önleme politikasının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 geliştirilmesi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İşin her aşamasında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risk değerlendirmesi yaklaşımı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 ile tehlikelerin tespiti ve buna göre alınacak önlemlerin belirlenmesi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Aynı işyerini kullanan farklı işverenlerin iş sağlığı ve güvenliği ile ilgili konularda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işbirliği yapması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>
                <a:solidFill>
                  <a:srgbClr val="00008E"/>
                </a:solidFill>
                <a:cs typeface="Arial" charset="0"/>
              </a:rPr>
              <a:t>İŞ SAĞLIĞI VE GÜVENLİĞİNDE YENİ YAKLAŞIM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İşyeri yönetimi tarafından alınan kararlara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çalışanların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katılımı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, alınacak önlemler konusunda çalışanlara danışma</a:t>
            </a:r>
          </a:p>
          <a:p>
            <a:endParaRPr lang="tr-TR" dirty="0">
              <a:solidFill>
                <a:srgbClr val="00008E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Çalışanların işyerinde karşılaşabilecekleri riskler konusunda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bilgilendirilmesi</a:t>
            </a:r>
          </a:p>
          <a:p>
            <a:endParaRPr lang="tr-TR" dirty="0">
              <a:solidFill>
                <a:srgbClr val="008000"/>
              </a:solidFill>
              <a:cs typeface="Arial" charset="0"/>
            </a:endParaRPr>
          </a:p>
          <a:p>
            <a:r>
              <a:rPr lang="tr-TR" dirty="0">
                <a:solidFill>
                  <a:srgbClr val="00008E"/>
                </a:solidFill>
                <a:cs typeface="Arial" charset="0"/>
              </a:rPr>
              <a:t>İşyerinde;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İSG Uzmanı</a:t>
            </a:r>
            <a:r>
              <a:rPr lang="tr-TR" b="1" dirty="0">
                <a:solidFill>
                  <a:srgbClr val="00008E"/>
                </a:solidFill>
                <a:cs typeface="Arial" charset="0"/>
              </a:rPr>
              <a:t>,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İşyeri Hekimi</a:t>
            </a:r>
            <a:r>
              <a:rPr lang="tr-TR" b="1" dirty="0">
                <a:solidFill>
                  <a:srgbClr val="00008E"/>
                </a:solidFill>
                <a:cs typeface="Arial" charset="0"/>
              </a:rPr>
              <a:t>,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İşyeri Hemşiresi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,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çevre güvenlik temsilcisi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 ile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sağlık ve güvenlik işçi</a:t>
            </a:r>
            <a:r>
              <a:rPr lang="tr-TR" b="1" dirty="0">
                <a:solidFill>
                  <a:srgbClr val="00008E"/>
                </a:solidFill>
                <a:cs typeface="Arial" charset="0"/>
              </a:rPr>
              <a:t> </a:t>
            </a:r>
            <a:r>
              <a:rPr lang="tr-TR" b="1" dirty="0">
                <a:solidFill>
                  <a:srgbClr val="008000"/>
                </a:solidFill>
                <a:cs typeface="Arial" charset="0"/>
              </a:rPr>
              <a:t>temsilcisi</a:t>
            </a:r>
            <a:r>
              <a:rPr lang="tr-TR" dirty="0">
                <a:solidFill>
                  <a:srgbClr val="00008E"/>
                </a:solidFill>
                <a:cs typeface="Arial" charset="0"/>
              </a:rPr>
              <a:t> bulundurulması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>
                <a:solidFill>
                  <a:srgbClr val="00008E"/>
                </a:solidFill>
                <a:cs typeface="Arial" charset="0"/>
              </a:rPr>
              <a:t>İŞ SAĞLIĞI VE GÜVENLİĞİNDE YENİ YAKLAŞIM</a:t>
            </a:r>
            <a:endParaRPr lang="tr-TR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92495" y="1600200"/>
            <a:ext cx="7359009" cy="4525963"/>
          </a:xfrm>
          <a:prstGeom prst="rect">
            <a:avLst/>
          </a:prstGeom>
          <a:gradFill>
            <a:gsLst>
              <a:gs pos="16000">
                <a:schemeClr val="bg1">
                  <a:lumMod val="60000"/>
                  <a:lumOff val="40000"/>
                  <a:alpha val="90000"/>
                </a:schemeClr>
              </a:gs>
              <a:gs pos="16000">
                <a:schemeClr val="bg1">
                  <a:lumMod val="60000"/>
                  <a:lumOff val="40000"/>
                  <a:alpha val="90000"/>
                </a:schemeClr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PUKÖ Döngüsü</a:t>
            </a:r>
            <a:br>
              <a:rPr lang="tr-T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tr-T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Sürekli İyileştirme</a:t>
            </a:r>
          </a:p>
        </p:txBody>
      </p:sp>
      <p:pic>
        <p:nvPicPr>
          <p:cNvPr id="5" name="Picture 4" descr="http://www.bilgekalemi.com/wp-content/uploads/2012/03/PUK%C3%96-d%C3%B6ng%C3%BCs%C3%BC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445594"/>
            <a:ext cx="5029919" cy="392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683568" y="5373216"/>
            <a:ext cx="72008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altLang="tr-TR" dirty="0"/>
              <a:t> </a:t>
            </a:r>
            <a:r>
              <a:rPr lang="tr-TR" altLang="tr-TR" sz="2000" dirty="0"/>
              <a:t>Japoncada </a:t>
            </a:r>
            <a:r>
              <a:rPr lang="tr-TR" altLang="tr-TR" sz="2000" dirty="0" err="1"/>
              <a:t>Kai</a:t>
            </a:r>
            <a:r>
              <a:rPr lang="tr-TR" altLang="tr-TR" sz="2000" dirty="0"/>
              <a:t>: Değişim Zen: iyi ve daha iyi manalarına gelmektedir. Onun için sürekli iyileştirme KAİZEN felsefesi olarak da anılmaktadır.</a:t>
            </a:r>
          </a:p>
          <a:p>
            <a:pPr algn="ctr"/>
            <a:endParaRPr lang="tr-T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Hukuksal Boyut (Uluslararası)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tr-TR" dirty="0">
                <a:solidFill>
                  <a:srgbClr val="00008E"/>
                </a:solidFill>
              </a:rPr>
              <a:t>BM Antlaşması (1945)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00008E"/>
              </a:solidFill>
            </a:endParaRP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rgbClr val="00008E"/>
                </a:solidFill>
              </a:rPr>
              <a:t>İnsan Hakları Evrensel Beyannamesi (10.10.1948)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00008E"/>
              </a:solidFill>
            </a:endParaRP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rgbClr val="00008E"/>
                </a:solidFill>
              </a:rPr>
              <a:t>Avrupa Sosyal Şartı (18.10.1961)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00008E"/>
              </a:solidFill>
            </a:endParaRP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rgbClr val="00008E"/>
                </a:solidFill>
              </a:rPr>
              <a:t>ILO Sözleşmeleri (1919)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00008E"/>
              </a:solidFill>
            </a:endParaRPr>
          </a:p>
          <a:p>
            <a:pPr>
              <a:lnSpc>
                <a:spcPct val="90000"/>
              </a:lnSpc>
            </a:pPr>
            <a:r>
              <a:rPr lang="tr-TR" dirty="0">
                <a:solidFill>
                  <a:srgbClr val="00008E"/>
                </a:solidFill>
              </a:rPr>
              <a:t>AB Yönergeleri (24.07.2003\25178 Bakanlar Kurulu Kararı</a:t>
            </a:r>
            <a:r>
              <a:rPr lang="tr-TR" i="1" dirty="0">
                <a:solidFill>
                  <a:srgbClr val="00008E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endParaRPr lang="tr-TR" dirty="0">
              <a:solidFill>
                <a:srgbClr val="00008E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Hukuksal Boyut (Ulusal)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00008E"/>
                </a:solidFill>
              </a:rPr>
              <a:t>T.C. Anayasası</a:t>
            </a:r>
          </a:p>
          <a:p>
            <a:r>
              <a:rPr lang="tr-TR" dirty="0">
                <a:solidFill>
                  <a:srgbClr val="00008E"/>
                </a:solidFill>
              </a:rPr>
              <a:t>5237 Sayılı Türk Ceza Kanunu </a:t>
            </a:r>
          </a:p>
          <a:p>
            <a:r>
              <a:rPr lang="tr-TR" dirty="0">
                <a:solidFill>
                  <a:srgbClr val="00008E"/>
                </a:solidFill>
              </a:rPr>
              <a:t>4857 Sayılı İş Kanunu (2003)</a:t>
            </a:r>
          </a:p>
          <a:p>
            <a:r>
              <a:rPr lang="tr-TR" dirty="0">
                <a:solidFill>
                  <a:srgbClr val="00008E"/>
                </a:solidFill>
              </a:rPr>
              <a:t>818 Sayılı Borçlar Kanunu</a:t>
            </a:r>
          </a:p>
          <a:p>
            <a:r>
              <a:rPr lang="tr-TR" dirty="0">
                <a:solidFill>
                  <a:srgbClr val="00008E"/>
                </a:solidFill>
              </a:rPr>
              <a:t>5510 Sayılı Sosyal Sigortalar ve Genel Sağlık Sigortası Kanunu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Sağlığı ve Güvenliği Kavramları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FF0000"/>
                </a:solidFill>
              </a:rPr>
              <a:t>Ergonomi</a:t>
            </a:r>
            <a:r>
              <a:rPr lang="tr-TR" dirty="0"/>
              <a:t>; insan ve çalışma ortamı arasındaki gerçekleşen ve gerçekleşmesi mümkün olan tüm ilişkileri kapsamaktadır.</a:t>
            </a:r>
          </a:p>
          <a:p>
            <a:endParaRPr lang="tr-TR" dirty="0"/>
          </a:p>
          <a:p>
            <a:r>
              <a:rPr lang="tr-TR" dirty="0"/>
              <a:t>İş yerindeki fiziksel stresin miktarını minimum hale getirmektir.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Sağlık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>
                <a:solidFill>
                  <a:srgbClr val="00008E"/>
                </a:solidFill>
              </a:rPr>
              <a:t>Kişinin fizikken, sosyal ve psikolojik yönden tam bir iyilik hali olarak tanımlanıp, sosyal ve çalışma ortamı ile doğrudan ilişkilendirilmesidir.</a:t>
            </a:r>
          </a:p>
          <a:p>
            <a:endParaRPr lang="tr-TR" dirty="0"/>
          </a:p>
        </p:txBody>
      </p:sp>
      <p:pic>
        <p:nvPicPr>
          <p:cNvPr id="5" name="Picture 6" descr="imagesCAU06N5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3501008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tr-TR" dirty="0"/>
              <a:t>Güvenlik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4525963"/>
          </a:xfrm>
        </p:spPr>
        <p:txBody>
          <a:bodyPr/>
          <a:lstStyle/>
          <a:p>
            <a:pPr algn="just"/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1986 Çernobil Nükleer felaketi nedeni hatalı tasarım ve yetersiz güvenlik donanımı</a:t>
            </a:r>
          </a:p>
          <a:p>
            <a:pPr lvl="1"/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İlk kez güvenlik kültürü mevzu olmuştur.</a:t>
            </a:r>
          </a:p>
          <a:p>
            <a:pPr algn="just"/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1987 </a:t>
            </a:r>
            <a:r>
              <a:rPr lang="tr-T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King</a:t>
            </a:r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Cross</a:t>
            </a:r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istasyon yangını, 1988 </a:t>
            </a:r>
            <a:r>
              <a:rPr lang="tr-T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Piper</a:t>
            </a:r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Alpha</a:t>
            </a:r>
            <a:r>
              <a:rPr lang="tr-T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platformunda patlama sonrasında güvenlik kültüründen iş güvenliği kültürüne geçiş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6" name="Picture 2" descr="C:\Users\Toshiba\Desktop\ISG_1\kingcro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221088"/>
            <a:ext cx="2776339" cy="2085259"/>
          </a:xfrm>
          <a:prstGeom prst="rect">
            <a:avLst/>
          </a:prstGeom>
          <a:noFill/>
        </p:spPr>
      </p:pic>
      <p:pic>
        <p:nvPicPr>
          <p:cNvPr id="7" name="Picture 4" descr="C:\Users\Toshiba\Desktop\imagesIL3H60L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5439" y="4149080"/>
            <a:ext cx="4639009" cy="266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Sağlığı ve Güvenliği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>
                <a:solidFill>
                  <a:srgbClr val="00008E"/>
                </a:solidFill>
              </a:rPr>
              <a:t>Yapılmakta olan işin çalışanların sağlığına ve hastalık halinin işin verimine olan etkilerini inceleyen; çalışanın, işin ve çevrenin güvenliğinin optimum düzeyde tutulmasını sağlayan hem de işin verimini arttırmaya çalışan bir </a:t>
            </a:r>
            <a:r>
              <a:rPr lang="tr-TR" dirty="0">
                <a:solidFill>
                  <a:srgbClr val="FF0000"/>
                </a:solidFill>
              </a:rPr>
              <a:t>bilim</a:t>
            </a:r>
            <a:r>
              <a:rPr lang="tr-TR" dirty="0">
                <a:solidFill>
                  <a:srgbClr val="00008E"/>
                </a:solidFill>
              </a:rPr>
              <a:t> dalıdır.</a:t>
            </a:r>
          </a:p>
          <a:p>
            <a:endParaRPr lang="tr-TR" dirty="0">
              <a:solidFill>
                <a:srgbClr val="00008E"/>
              </a:solidFill>
            </a:endParaRPr>
          </a:p>
          <a:p>
            <a:endParaRPr lang="tr-TR" dirty="0"/>
          </a:p>
        </p:txBody>
      </p:sp>
      <p:pic>
        <p:nvPicPr>
          <p:cNvPr id="5" name="Picture 5" descr="worker12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4565650"/>
            <a:ext cx="1924050" cy="2292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Sağlığı ve Güvenliği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/>
              <a:t>Kaza olduktan sonra konuyu ele alan değil, kaza olasılıklarını ortadan kaldırmaya yönelik çalışmalar yapan teknik bir bilim dalıdır.</a:t>
            </a:r>
          </a:p>
          <a:p>
            <a:pPr>
              <a:buNone/>
            </a:pPr>
            <a:endParaRPr lang="tr-TR" dirty="0"/>
          </a:p>
          <a:p>
            <a:pPr algn="just"/>
            <a:r>
              <a:rPr lang="tr-TR" dirty="0"/>
              <a:t>Bu çalışmaları esas alarak işverene, kamu hukuku temelinde getirilen yükümlere ilişkin hukuk kurallarının bütünüdür.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kazası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r-TR" dirty="0"/>
              <a:t>Uluslararası Çalışma Örgütü (ILO)’ne göre; önceden planlanmamış, bilinmeyen ve kontrol altına alınamamış olan etrafa zarar verebilecek nitelikteki olaylardır.</a:t>
            </a:r>
          </a:p>
          <a:p>
            <a:pPr>
              <a:buNone/>
            </a:pPr>
            <a:endParaRPr lang="tr-TR" dirty="0"/>
          </a:p>
          <a:p>
            <a:pPr>
              <a:buNone/>
            </a:pPr>
            <a:r>
              <a:rPr lang="tr-TR" dirty="0">
                <a:solidFill>
                  <a:srgbClr val="FF0000"/>
                </a:solidFill>
              </a:rPr>
              <a:t>İş kazası</a:t>
            </a:r>
            <a:r>
              <a:rPr lang="tr-TR" dirty="0"/>
              <a:t>= Güvensiz Hareketler X Güvensiz Ortam</a:t>
            </a:r>
          </a:p>
          <a:p>
            <a:pPr>
              <a:buNone/>
            </a:pPr>
            <a:endParaRPr lang="tr-T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1030</Words>
  <Application>Microsoft Office PowerPoint</Application>
  <PresentationFormat>Ekran Gösterisi (4:3)</PresentationFormat>
  <Paragraphs>151</Paragraphs>
  <Slides>37</Slides>
  <Notes>3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Ofis Teması</vt:lpstr>
      <vt:lpstr>İş Sağlığı ve Güvenliği I </vt:lpstr>
      <vt:lpstr>İşlenecek konular:</vt:lpstr>
      <vt:lpstr>PowerPoint Sunusu</vt:lpstr>
      <vt:lpstr>İş Sağlığı ve Güvenliği Kavramları</vt:lpstr>
      <vt:lpstr>Sağlık</vt:lpstr>
      <vt:lpstr>Güvenlik</vt:lpstr>
      <vt:lpstr>İş Sağlığı ve Güvenliği</vt:lpstr>
      <vt:lpstr>İş Sağlığı ve Güvenliği</vt:lpstr>
      <vt:lpstr>İş kazası</vt:lpstr>
      <vt:lpstr>     Güvensiz     Güvensiz   Hareketler      Şartlar </vt:lpstr>
      <vt:lpstr>PowerPoint Sunusu</vt:lpstr>
      <vt:lpstr>Güvensiz Davranışlar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Güvensiz Davranışlar</vt:lpstr>
      <vt:lpstr>Güvensiz Davranışlar</vt:lpstr>
      <vt:lpstr>5510 sayılı “Sosyal Sigortalar ve Genel Sağlık Sigortası Kanunu”nda İş Kazası:</vt:lpstr>
      <vt:lpstr>5510 sayılı “Sosyal Sigortalar ve Genel Sağlık Sigortası Kanunu”nda İş Kazası:</vt:lpstr>
      <vt:lpstr>PowerPoint Sunusu</vt:lpstr>
      <vt:lpstr>İSG Kavramının Tarihsel Süreci (Uluslararası)</vt:lpstr>
      <vt:lpstr>İSG Kavramının Tarihsel Süreci (Uluslararası)</vt:lpstr>
      <vt:lpstr>İSG Kavramının Tarihsel Süreci (Uluslararası)</vt:lpstr>
      <vt:lpstr>İSG Kavramının Tarihsel Süreci (Ulusal)</vt:lpstr>
      <vt:lpstr>İSG’nin Temel Hedefleri</vt:lpstr>
      <vt:lpstr>  ÇALIŞANLAR OLARAK İSG KONUSUNDA  NE İSTİYORSUNUZ? </vt:lpstr>
      <vt:lpstr> KURULUŞUNUZ İSG KONUSUNDA NE İSTİYOR? </vt:lpstr>
      <vt:lpstr> İŞ SAĞLIĞI VE GÜVENLİĞİNDE YENİ YAKLAŞIM </vt:lpstr>
      <vt:lpstr>İŞ SAĞLIĞI VE GÜVENLİĞİNDE YENİ YAKLAŞIM</vt:lpstr>
      <vt:lpstr>İŞ SAĞLIĞI VE GÜVENLİĞİNDE YENİ YAKLAŞIM</vt:lpstr>
      <vt:lpstr>PUKÖ Döngüsü Sürekli İyileştirme</vt:lpstr>
      <vt:lpstr>Hukuksal Boyut (Uluslararası)</vt:lpstr>
      <vt:lpstr>Hukuksal Boyut (Ulusal)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İş Sağlığı ve Güvenliği I</dc:title>
  <dc:creator>Toshiba</dc:creator>
  <cp:lastModifiedBy>Toshiba</cp:lastModifiedBy>
  <cp:revision>50</cp:revision>
  <dcterms:created xsi:type="dcterms:W3CDTF">2017-09-28T08:58:13Z</dcterms:created>
  <dcterms:modified xsi:type="dcterms:W3CDTF">2022-10-05T14:01:05Z</dcterms:modified>
</cp:coreProperties>
</file>